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Raleway" panose="020B0604020202020204" charset="0"/>
      <p:regular r:id="rId24"/>
      <p:bold r:id="rId25"/>
      <p:italic r:id="rId26"/>
      <p:bold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78" autoAdjust="0"/>
  </p:normalViewPr>
  <p:slideViewPr>
    <p:cSldViewPr snapToGrid="0">
      <p:cViewPr varScale="1">
        <p:scale>
          <a:sx n="119" d="100"/>
          <a:sy n="119" d="100"/>
        </p:scale>
        <p:origin x="11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P-mSyFq4G6l0WlD6QuhW_bBiAzCfr8M/view?usp=shari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1d8eb4da6_2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1d8eb4da6_2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1d8eb4da6_2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1d8eb4da6_2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1d8eb4da6_2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1d8eb4da6_2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1d8eb4da6_2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1d8eb4da6_2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awed!!!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1d8eb4da6_2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1d8eb4da6_2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1d8eb4da6_2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1d8eb4da6_2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1d8eb4da6_2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1d8eb4da6_2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1d8eb4da6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1d8eb4da6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1d8eb4da6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1d8eb4da6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</a:rPr>
              <a:t>Shlomi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d70b34837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d70b34837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Shlomi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Tests: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solidFill>
                  <a:schemeClr val="dk1"/>
                </a:solidFill>
              </a:rPr>
              <a:t>Message</a:t>
            </a:r>
            <a:r>
              <a:rPr lang="en" baseline="0" dirty="0">
                <a:solidFill>
                  <a:schemeClr val="dk1"/>
                </a:solidFill>
              </a:rPr>
              <a:t> handling in app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aseline="0" dirty="0">
                <a:solidFill>
                  <a:schemeClr val="dk1"/>
                </a:solidFill>
              </a:rPr>
              <a:t>Cart movement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1d8eb4da6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1d8eb4da6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c8914821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c8914821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Shlomi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r>
              <a:rPr lang="en" baseline="0" dirty="0" smtClean="0"/>
              <a:t> pages engineering process was submitted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1d8eb4da6_2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1d8eb4da6_2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1ef50e1cb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1ef50e1cb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Shahar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/>
              <a:t>Make</a:t>
            </a:r>
            <a:r>
              <a:rPr lang="en" baseline="0" dirty="0" smtClean="0"/>
              <a:t> it easier for new students to learn the production line process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aseline="0" dirty="0" smtClean="0"/>
              <a:t>Provide monitoring app for the staff, in case an fault happens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1d8eb4da6_2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1d8eb4da6_2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e849a6d0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e849a6d0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Shahar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1d8eb4da6_2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1d8eb4da6_2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1d8eb4da6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1d8eb4da6_2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Cart Movement video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d58439a6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d58439a6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Shlomi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</a:t>
            </a:r>
            <a:r>
              <a:rPr lang="en" dirty="0" smtClean="0"/>
              <a:t>terative devopment</a:t>
            </a:r>
            <a:r>
              <a:rPr lang="en" baseline="0" dirty="0" smtClean="0"/>
              <a:t> process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1d8eb4da6_2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1d8eb4da6_2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524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hyperlink" Target="https://drive.google.com/file/d/1e-aTmebE9rWLH1Y6QayUKx2Cenuowr2U/view?usp=drive_link" TargetMode="Externa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8.png"/><Relationship Id="rId3" Type="http://schemas.openxmlformats.org/officeDocument/2006/relationships/hyperlink" Target="https://www.mdpi.com/1424-8220/23/1/146" TargetMode="External"/><Relationship Id="rId7" Type="http://schemas.openxmlformats.org/officeDocument/2006/relationships/hyperlink" Target="https://www.mdpi.com/2224-2708/13/4/39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pii/S1877050922023602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www.sciencedirect.com/science/article/abs/pii/S0736584522001971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sciencedirect.com/science/article/pii/S074756322400275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conf.researchr.org/home/RE-202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109815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Production Line</a:t>
            </a:r>
            <a:endParaRPr sz="33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Augmented Reality Application</a:t>
            </a:r>
            <a:endParaRPr sz="338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2960500"/>
            <a:ext cx="8183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By: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Shlomi Fridman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Shahar Berenson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Advisor: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Dr. Naomi Unkelos Shpigel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962" y="278625"/>
            <a:ext cx="376607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t="39209"/>
          <a:stretch/>
        </p:blipFill>
        <p:spPr>
          <a:xfrm>
            <a:off x="4791581" y="2960500"/>
            <a:ext cx="4061119" cy="18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>
            <a:off x="485875" y="1481513"/>
            <a:ext cx="8183700" cy="3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 dirty="0">
                <a:latin typeface="Arial"/>
                <a:ea typeface="Arial"/>
                <a:cs typeface="Arial"/>
                <a:sym typeface="Arial"/>
              </a:rPr>
              <a:t>Capacity</a:t>
            </a:r>
            <a:r>
              <a:rPr lang="en" sz="1420" dirty="0">
                <a:latin typeface="Arial"/>
                <a:ea typeface="Arial"/>
                <a:cs typeface="Arial"/>
                <a:sym typeface="Arial"/>
              </a:rPr>
              <a:t>: </a:t>
            </a:r>
            <a:endParaRPr sz="142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system needs to support the four existing stations in the production line, i.e. display descriptions, images, etc.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 dirty="0">
                <a:latin typeface="Arial"/>
                <a:ea typeface="Arial"/>
                <a:cs typeface="Arial"/>
                <a:sym typeface="Arial"/>
              </a:rPr>
              <a:t>Reliability</a:t>
            </a:r>
            <a:r>
              <a:rPr lang="en" sz="142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42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Operate crash-free for at least 30 minutes under full load.</a:t>
            </a:r>
            <a:endParaRPr sz="142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Graceful recovery from server disconnection.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 dirty="0">
                <a:latin typeface="Arial"/>
                <a:ea typeface="Arial"/>
                <a:cs typeface="Arial"/>
                <a:sym typeface="Arial"/>
              </a:rPr>
              <a:t>Usability</a:t>
            </a:r>
            <a:r>
              <a:rPr lang="en" sz="142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42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Touchscreen-based intuitive UI.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 dirty="0"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n" sz="142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42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QR-Code sensor sends updates whenever there is a change in the station occupancy.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Speed data updated every 10ms.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Prediction window accuracy: ±0.5 seconds.</a:t>
            </a:r>
            <a:endParaRPr sz="142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1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75" y="1001025"/>
            <a:ext cx="8897125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6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l="16485"/>
          <a:stretch/>
        </p:blipFill>
        <p:spPr>
          <a:xfrm>
            <a:off x="543100" y="908875"/>
            <a:ext cx="6877760" cy="40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t="46132" r="84796"/>
          <a:stretch/>
        </p:blipFill>
        <p:spPr>
          <a:xfrm>
            <a:off x="7655450" y="116975"/>
            <a:ext cx="1351526" cy="236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ctrTitle"/>
          </p:nvPr>
        </p:nvSpPr>
        <p:spPr>
          <a:xfrm>
            <a:off x="480150" y="-4800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25" y="993525"/>
            <a:ext cx="7628849" cy="388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ctrTitle"/>
          </p:nvPr>
        </p:nvSpPr>
        <p:spPr>
          <a:xfrm>
            <a:off x="538200" y="-298475"/>
            <a:ext cx="86058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Sequence Diagram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8" y="1175125"/>
            <a:ext cx="7489226" cy="3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8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QR-Code Flowchart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515" y="1108975"/>
            <a:ext cx="5236985" cy="38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8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 Sensor Flowchart</a:t>
            </a: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853" y="1145275"/>
            <a:ext cx="4784075" cy="37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achievements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ubTitle" idx="1"/>
          </p:nvPr>
        </p:nvSpPr>
        <p:spPr>
          <a:xfrm>
            <a:off x="485875" y="1235975"/>
            <a:ext cx="8292000" cy="30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Project Outcome: Augmented Reality (AR) application on the Vuforia platform.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 dirty="0">
                <a:latin typeface="Arial"/>
                <a:ea typeface="Arial"/>
                <a:cs typeface="Arial"/>
                <a:sym typeface="Arial"/>
              </a:rPr>
              <a:t>Target Users:</a:t>
            </a:r>
            <a:endParaRPr sz="15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latin typeface="Arial"/>
                <a:ea typeface="Arial"/>
                <a:cs typeface="Arial"/>
                <a:sym typeface="Arial"/>
              </a:rPr>
              <a:t>Lecturers / Lab Staff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: Monitor the production line through an interactive, real-time visualisation.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latin typeface="Arial"/>
                <a:ea typeface="Arial"/>
                <a:cs typeface="Arial"/>
                <a:sym typeface="Arial"/>
              </a:rPr>
              <a:t>Students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: Explore each station and cart flow through immersive, interactive visuals.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 dirty="0">
                <a:latin typeface="Arial"/>
                <a:ea typeface="Arial"/>
                <a:cs typeface="Arial"/>
                <a:sym typeface="Arial"/>
              </a:rPr>
              <a:t>App Features:</a:t>
            </a:r>
            <a:endParaRPr sz="1500" u="sng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Monitoring service.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Educational explanations for teaching and learning.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Simulation mode for offline operation study.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9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Metrics</a:t>
            </a:r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"/>
          </p:nvPr>
        </p:nvSpPr>
        <p:spPr>
          <a:xfrm>
            <a:off x="485875" y="1281350"/>
            <a:ext cx="8560824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 dirty="0">
                <a:solidFill>
                  <a:schemeClr val="dk2"/>
                </a:solidFill>
              </a:rPr>
              <a:t>User Experience</a:t>
            </a:r>
            <a:r>
              <a:rPr lang="en" dirty="0">
                <a:solidFill>
                  <a:schemeClr val="dk2"/>
                </a:solidFill>
              </a:rPr>
              <a:t>:</a:t>
            </a:r>
            <a:endParaRPr dirty="0"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dirty="0"/>
              <a:t>Users are able to effectively monitor the production line in real time through the application, with accurate station status within </a:t>
            </a:r>
            <a:r>
              <a:rPr lang="en" b="1" dirty="0"/>
              <a:t>100ms</a:t>
            </a:r>
            <a:r>
              <a:rPr lang="en" dirty="0"/>
              <a:t> of the real-time change.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 dirty="0">
                <a:solidFill>
                  <a:schemeClr val="dk2"/>
                </a:solidFill>
              </a:rPr>
              <a:t>Performance</a:t>
            </a:r>
            <a:r>
              <a:rPr lang="en" dirty="0">
                <a:solidFill>
                  <a:schemeClr val="dk2"/>
                </a:solidFill>
              </a:rPr>
              <a:t>:</a:t>
            </a:r>
            <a:endParaRPr dirty="0"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dirty="0">
                <a:solidFill>
                  <a:schemeClr val="dk2"/>
                </a:solidFill>
              </a:rPr>
              <a:t>The cart speed data is updated at intervals of </a:t>
            </a:r>
            <a:r>
              <a:rPr lang="en" b="1" dirty="0" smtClean="0">
                <a:solidFill>
                  <a:schemeClr val="dk2"/>
                </a:solidFill>
              </a:rPr>
              <a:t>10ms</a:t>
            </a:r>
            <a:r>
              <a:rPr lang="en" dirty="0" smtClean="0">
                <a:solidFill>
                  <a:schemeClr val="dk2"/>
                </a:solidFill>
              </a:rPr>
              <a:t>.</a:t>
            </a:r>
            <a:endParaRPr dirty="0"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dirty="0">
                <a:solidFill>
                  <a:schemeClr val="dk2"/>
                </a:solidFill>
              </a:rPr>
              <a:t>The predicted arrival time of a cart at any station is accurate within a margin of </a:t>
            </a:r>
            <a:r>
              <a:rPr lang="en" b="1" dirty="0">
                <a:solidFill>
                  <a:schemeClr val="dk2"/>
                </a:solidFill>
              </a:rPr>
              <a:t>±</a:t>
            </a:r>
            <a:r>
              <a:rPr lang="en" b="1" dirty="0" smtClean="0">
                <a:solidFill>
                  <a:schemeClr val="dk2"/>
                </a:solidFill>
              </a:rPr>
              <a:t>0.5sec</a:t>
            </a:r>
            <a:r>
              <a:rPr lang="en" dirty="0" smtClean="0">
                <a:solidFill>
                  <a:schemeClr val="dk2"/>
                </a:solidFill>
              </a:rPr>
              <a:t>.</a:t>
            </a:r>
            <a:endParaRPr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 dirty="0">
                <a:solidFill>
                  <a:schemeClr val="dk2"/>
                </a:solidFill>
              </a:rPr>
              <a:t>Availability &amp; Reliability</a:t>
            </a:r>
            <a:r>
              <a:rPr lang="en" dirty="0">
                <a:solidFill>
                  <a:schemeClr val="dk2"/>
                </a:solidFill>
              </a:rPr>
              <a:t>:</a:t>
            </a:r>
            <a:endParaRPr dirty="0"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dirty="0">
                <a:solidFill>
                  <a:schemeClr val="dk2"/>
                </a:solidFill>
              </a:rPr>
              <a:t>The application is capable of handling temporary server connection losses without crashing or losing data integrity, and reconnects to the server within </a:t>
            </a:r>
            <a:r>
              <a:rPr lang="en" b="1" dirty="0" smtClean="0">
                <a:solidFill>
                  <a:schemeClr val="dk2"/>
                </a:solidFill>
              </a:rPr>
              <a:t>1min </a:t>
            </a:r>
            <a:r>
              <a:rPr lang="en" dirty="0" smtClean="0">
                <a:solidFill>
                  <a:schemeClr val="dk2"/>
                </a:solidFill>
              </a:rPr>
              <a:t>after </a:t>
            </a:r>
            <a:r>
              <a:rPr lang="en" dirty="0">
                <a:solidFill>
                  <a:schemeClr val="dk2"/>
                </a:solidFill>
              </a:rPr>
              <a:t>the crash.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397383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" dirty="0" smtClean="0"/>
              <a:t>Prototype </a:t>
            </a:r>
            <a:r>
              <a:rPr lang="en" sz="2000" u="sng" dirty="0" smtClean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02-06-2025</a:t>
            </a:r>
            <a:endParaRPr sz="2000" dirty="0"/>
          </a:p>
        </p:txBody>
      </p:sp>
      <p:sp>
        <p:nvSpPr>
          <p:cNvPr id="242" name="Google Shape;24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406050" y="1166500"/>
            <a:ext cx="4166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In the absence of a real server, we focused on two main tests designed to provide a believable simulation and validate the client application's logic flow.</a:t>
            </a:r>
            <a:endParaRPr sz="21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329050" y="2136900"/>
            <a:ext cx="8633700" cy="26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 b="1" dirty="0">
                <a:solidFill>
                  <a:schemeClr val="dk2"/>
                </a:solidFill>
              </a:rPr>
              <a:t>Cart movement</a:t>
            </a:r>
            <a:r>
              <a:rPr lang="en" sz="1300" dirty="0">
                <a:solidFill>
                  <a:schemeClr val="dk2"/>
                </a:solidFill>
              </a:rPr>
              <a:t>: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Test: Is the cart movement an accurate representation of its real-world counterpart?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Result: The virtual cart's movement accurately simulates its real-world counterpart by following plotted waypoints on the virtual production line model.</a:t>
            </a:r>
            <a:endParaRPr sz="1300" dirty="0">
              <a:solidFill>
                <a:schemeClr val="dk2"/>
              </a:solidFill>
            </a:endParaRPr>
          </a:p>
          <a:p>
            <a:pPr marL="457200" lvl="0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 b="1" dirty="0">
                <a:solidFill>
                  <a:schemeClr val="dk2"/>
                </a:solidFill>
              </a:rPr>
              <a:t>Message handling</a:t>
            </a:r>
            <a:r>
              <a:rPr lang="en" sz="1300" dirty="0">
                <a:solidFill>
                  <a:schemeClr val="dk2"/>
                </a:solidFill>
              </a:rPr>
              <a:t>: 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Test: Can the client application effectively process simulated messages regarding cart speed and station occupancy?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Result: The prototype logic successfully handles the simulated messages, updating station statuses and cart movement speed with the provided data, thus creating a believable virtual environment.</a:t>
            </a:r>
            <a:endParaRPr sz="1700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rototype_2025-06-02 screenOnly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150" y="100395"/>
            <a:ext cx="4474549" cy="2516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4711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(AR) For Monitoring 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Overlays real-time data on physical environments to improve performance on operations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Syed 2022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 2024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]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 b="1" dirty="0">
                <a:latin typeface="Arial"/>
                <a:ea typeface="Arial"/>
                <a:cs typeface="Arial"/>
                <a:sym typeface="Arial"/>
              </a:rPr>
              <a:t>Digital Twin 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Virtual replica of a physical object, that mirrors its real-time behavior and state using data from sensors. 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Yin 2023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]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Industrial Internet of Things (IIoT) 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Boosts manufacturing efficiency and data-driven operations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Peter 2023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]</a:t>
            </a:r>
            <a:endParaRPr sz="16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For IIoT 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Enhances system control and visualization through real-time AR integration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Fuentes 2024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]</a:t>
            </a:r>
            <a:endParaRPr sz="16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5725" y="133350"/>
            <a:ext cx="1604725" cy="16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5075" y="198913"/>
            <a:ext cx="1473600" cy="1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1075" y="1738075"/>
            <a:ext cx="671925" cy="6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375" y="2513400"/>
            <a:ext cx="671925" cy="62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4987" y="3237250"/>
            <a:ext cx="548700" cy="56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13">
            <a:alphaModFix/>
          </a:blip>
          <a:srcRect r="6820"/>
          <a:stretch/>
        </p:blipFill>
        <p:spPr>
          <a:xfrm>
            <a:off x="343337" y="3858750"/>
            <a:ext cx="592000" cy="6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75" y="346174"/>
            <a:ext cx="3670951" cy="453552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2" name="Google Shape;252;p3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so far…</a:t>
            </a: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4621200" cy="13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prototype will be presented at </a:t>
            </a:r>
            <a:r>
              <a:rPr lang="en" sz="2300" dirty="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Requirements Engineering 2025</a:t>
            </a:r>
            <a:r>
              <a:rPr lang="en" sz="2300" dirty="0">
                <a:latin typeface="Arial"/>
                <a:ea typeface="Arial"/>
                <a:cs typeface="Arial"/>
                <a:sym typeface="Arial"/>
              </a:rPr>
              <a:t> conference in Valencia, Spain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5475" y="2893497"/>
            <a:ext cx="1502000" cy="17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 l="19690" t="23145" r="18116" b="22471"/>
          <a:stretch/>
        </p:blipFill>
        <p:spPr>
          <a:xfrm>
            <a:off x="2568125" y="2508150"/>
            <a:ext cx="4111350" cy="18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925" y="399300"/>
            <a:ext cx="2934149" cy="17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85575" y="1727350"/>
            <a:ext cx="85629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●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Understanding production line operations can be a complex task. Especially for students unfamiliar with the underlying processes.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●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Educational staff are not always present on-site. Faults may go undetected and unresolved for hours or even days.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00" y="3086950"/>
            <a:ext cx="4185856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050" y="2764625"/>
            <a:ext cx="3860124" cy="22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Production Line </a:t>
            </a:r>
            <a:r>
              <a:rPr lang="en" sz="2000"/>
              <a:t>(1/3)</a:t>
            </a:r>
            <a:endParaRPr sz="200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619125" y="1140375"/>
            <a:ext cx="38562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Built by Eshed-Robotec at 1997.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Four tracked stations: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Cutting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Provision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Assembly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 used by students and lecturers from 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🔧 Mechanical Engineering &amp;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🏭 Industrial Engineering programs.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t="39209"/>
          <a:stretch/>
        </p:blipFill>
        <p:spPr>
          <a:xfrm>
            <a:off x="5259475" y="87775"/>
            <a:ext cx="3787325" cy="17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5332250" y="1777425"/>
            <a:ext cx="296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Computer-Integrated Manufacturing (CIM) Lab D106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700" y="2510663"/>
            <a:ext cx="1199276" cy="138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488" y="2524150"/>
            <a:ext cx="1199274" cy="138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6550" y="2524150"/>
            <a:ext cx="1149163" cy="13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660175" y="1995875"/>
            <a:ext cx="13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Managed by: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4844100" y="121775"/>
            <a:ext cx="448800" cy="393600"/>
          </a:xfrm>
          <a:prstGeom prst="wedgeEllipseCallout">
            <a:avLst>
              <a:gd name="adj1" fmla="val 58105"/>
              <a:gd name="adj2" fmla="val 81059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6492175" y="87775"/>
            <a:ext cx="448800" cy="393600"/>
          </a:xfrm>
          <a:prstGeom prst="wedgeEllipseCallout">
            <a:avLst>
              <a:gd name="adj1" fmla="val -68817"/>
              <a:gd name="adj2" fmla="val 19696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848050" y="912825"/>
            <a:ext cx="448800" cy="393600"/>
          </a:xfrm>
          <a:prstGeom prst="wedgeEllipseCallout">
            <a:avLst>
              <a:gd name="adj1" fmla="val 35996"/>
              <a:gd name="adj2" fmla="val -77922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965125" y="121775"/>
            <a:ext cx="448800" cy="393600"/>
          </a:xfrm>
          <a:prstGeom prst="wedgeEllipseCallout">
            <a:avLst>
              <a:gd name="adj1" fmla="val 50312"/>
              <a:gd name="adj2" fmla="val 410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509075" y="3907475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Daniel Wasserman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199300" y="3907500"/>
            <a:ext cx="155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Dan Cuperman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7608050" y="3907488"/>
            <a:ext cx="14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Elad Denenberg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24504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</a:t>
            </a:r>
            <a:endParaRPr sz="20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100" y="3511975"/>
            <a:ext cx="1225450" cy="1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888" y="115536"/>
            <a:ext cx="211455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ctrTitle"/>
          </p:nvPr>
        </p:nvSpPr>
        <p:spPr>
          <a:xfrm>
            <a:off x="246600" y="1030375"/>
            <a:ext cx="28410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/>
              <a:t>Robotic Arms</a:t>
            </a:r>
            <a:endParaRPr sz="900"/>
          </a:p>
        </p:txBody>
      </p:sp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6001850" y="4316450"/>
            <a:ext cx="28410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572"/>
              <a:t>Milling Machine</a:t>
            </a:r>
            <a:endParaRPr sz="79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050" y="2484788"/>
            <a:ext cx="2514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6262" y="2529099"/>
            <a:ext cx="2025975" cy="20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6461" y="115538"/>
            <a:ext cx="2837779" cy="211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7"/>
          <p:cNvCxnSpPr>
            <a:stCxn id="117" idx="2"/>
            <a:endCxn id="115" idx="0"/>
          </p:cNvCxnSpPr>
          <p:nvPr/>
        </p:nvCxnSpPr>
        <p:spPr>
          <a:xfrm>
            <a:off x="7455351" y="2230087"/>
            <a:ext cx="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7"/>
          <p:cNvCxnSpPr>
            <a:stCxn id="115" idx="1"/>
            <a:endCxn id="116" idx="3"/>
          </p:cNvCxnSpPr>
          <p:nvPr/>
        </p:nvCxnSpPr>
        <p:spPr>
          <a:xfrm rot="10800000">
            <a:off x="4962350" y="3542063"/>
            <a:ext cx="123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7"/>
          <p:cNvCxnSpPr>
            <a:stCxn id="116" idx="0"/>
            <a:endCxn id="112" idx="2"/>
          </p:cNvCxnSpPr>
          <p:nvPr/>
        </p:nvCxnSpPr>
        <p:spPr>
          <a:xfrm rot="10800000">
            <a:off x="3949250" y="2229999"/>
            <a:ext cx="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7"/>
          <p:cNvCxnSpPr>
            <a:stCxn id="112" idx="3"/>
            <a:endCxn id="117" idx="1"/>
          </p:cNvCxnSpPr>
          <p:nvPr/>
        </p:nvCxnSpPr>
        <p:spPr>
          <a:xfrm>
            <a:off x="5006438" y="1172811"/>
            <a:ext cx="102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7"/>
          <p:cNvSpPr txBox="1">
            <a:spLocks noGrp="1"/>
          </p:cNvSpPr>
          <p:nvPr>
            <p:ph type="ctrTitle"/>
          </p:nvPr>
        </p:nvSpPr>
        <p:spPr>
          <a:xfrm>
            <a:off x="7021725" y="115550"/>
            <a:ext cx="1852500" cy="5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2142"/>
              <a:buNone/>
            </a:pPr>
            <a:r>
              <a:rPr lang="en" sz="3080">
                <a:highlight>
                  <a:schemeClr val="lt1"/>
                </a:highlight>
              </a:rPr>
              <a:t>Storage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133825" y="2030325"/>
            <a:ext cx="2802600" cy="25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Font typeface="Source Sans Pro"/>
              <a:buChar char="-"/>
            </a:pPr>
            <a:r>
              <a:rPr lang="en" sz="1800" dirty="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 of the stations </a:t>
            </a:r>
            <a:br>
              <a:rPr lang="en" sz="1800" dirty="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800" dirty="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(text, image, video)</a:t>
            </a:r>
            <a:endParaRPr sz="1800" dirty="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Font typeface="Source Sans Pro"/>
              <a:buChar char="-"/>
            </a:pPr>
            <a:r>
              <a:rPr lang="en" sz="1800" dirty="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Quiz about stations,</a:t>
            </a:r>
            <a:endParaRPr sz="1800" dirty="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badges based on correct answers</a:t>
            </a:r>
            <a:endParaRPr sz="1800" dirty="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949250" y="4654700"/>
            <a:ext cx="170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SCORBOT-ER V</a:t>
            </a:r>
            <a:endParaRPr dirty="0"/>
          </a:p>
        </p:txBody>
      </p:sp>
      <p:sp>
        <p:nvSpPr>
          <p:cNvPr id="125" name="Google Shape;125;p17"/>
          <p:cNvSpPr txBox="1"/>
          <p:nvPr/>
        </p:nvSpPr>
        <p:spPr>
          <a:xfrm>
            <a:off x="1400844" y="4143175"/>
            <a:ext cx="202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Yaskawa Motoman</a:t>
            </a:r>
            <a:endParaRPr dirty="0"/>
          </a:p>
        </p:txBody>
      </p:sp>
      <p:sp>
        <p:nvSpPr>
          <p:cNvPr id="126" name="Google Shape;126;p17"/>
          <p:cNvSpPr txBox="1"/>
          <p:nvPr/>
        </p:nvSpPr>
        <p:spPr>
          <a:xfrm>
            <a:off x="4002750" y="1967750"/>
            <a:ext cx="145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SCORA ER-14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7900737" y="2126575"/>
            <a:ext cx="102658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ASRS 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163" y="1439962"/>
            <a:ext cx="1260700" cy="1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Equipment</a:t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l="32088" t="13799" r="31360" b="14629"/>
          <a:stretch/>
        </p:blipFill>
        <p:spPr>
          <a:xfrm>
            <a:off x="5294775" y="3224997"/>
            <a:ext cx="787200" cy="1541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subTitle" idx="1"/>
          </p:nvPr>
        </p:nvSpPr>
        <p:spPr>
          <a:xfrm>
            <a:off x="485875" y="930736"/>
            <a:ext cx="511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On top of the CIM system: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25" y="1439947"/>
            <a:ext cx="1260700" cy="11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6">
            <a:alphaModFix/>
          </a:blip>
          <a:srcRect l="32824" t="16970" r="32772" b="17734"/>
          <a:stretch/>
        </p:blipFill>
        <p:spPr>
          <a:xfrm>
            <a:off x="2575425" y="1412198"/>
            <a:ext cx="627612" cy="11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6122925" y="3653325"/>
            <a:ext cx="1755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M5StickC Plus2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IMU sensor built-in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175875" y="1751638"/>
            <a:ext cx="1569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4 QR-CODE Scanner Unit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546250" y="2571750"/>
            <a:ext cx="211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M5Stack Core2</a:t>
            </a:r>
            <a:endParaRPr sz="1200" dirty="0"/>
          </a:p>
        </p:txBody>
      </p:sp>
      <p:sp>
        <p:nvSpPr>
          <p:cNvPr id="142" name="Google Shape;142;p18"/>
          <p:cNvSpPr txBox="1"/>
          <p:nvPr/>
        </p:nvSpPr>
        <p:spPr>
          <a:xfrm>
            <a:off x="2214675" y="2571750"/>
            <a:ext cx="156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PaHub Splitter</a:t>
            </a:r>
            <a:endParaRPr sz="120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5004825" y="2754075"/>
            <a:ext cx="199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Mounted on each cart: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4945975" y="934915"/>
            <a:ext cx="199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At each station: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775" y="3147675"/>
            <a:ext cx="3998400" cy="18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/>
          </p:nvPr>
        </p:nvSpPr>
        <p:spPr>
          <a:xfrm>
            <a:off x="429728" y="-248872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The Purpose Of The Application</a:t>
            </a:r>
            <a:endParaRPr sz="4100"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429728" y="1224728"/>
            <a:ext cx="81837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project aims to provide monitoring services</a:t>
            </a: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bridge the gap between industrial operations and educational training through an accessible, immersive augmented reality (AR) experience.</a:t>
            </a:r>
            <a:endParaRPr sz="2900" dirty="0"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53" name="Google Shape;153;p19" title="prod_line_movement_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137" y="2309527"/>
            <a:ext cx="4780546" cy="263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ctrTitle"/>
          </p:nvPr>
        </p:nvSpPr>
        <p:spPr>
          <a:xfrm>
            <a:off x="209350" y="21790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 sz="4100"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CCC406-69D1-661C-B7C8-6627550EA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5" b="44781"/>
          <a:stretch/>
        </p:blipFill>
        <p:spPr bwMode="auto">
          <a:xfrm>
            <a:off x="4322618" y="66834"/>
            <a:ext cx="4742012" cy="422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E2914F0-565D-C924-0D9D-B33E8B80B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1" r="36124"/>
          <a:stretch/>
        </p:blipFill>
        <p:spPr bwMode="auto">
          <a:xfrm>
            <a:off x="82186" y="2571750"/>
            <a:ext cx="5244449" cy="249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1;p20">
            <a:extLst>
              <a:ext uri="{FF2B5EF4-FFF2-40B4-BE49-F238E27FC236}">
                <a16:creationId xmlns:a16="http://schemas.microsoft.com/office/drawing/2014/main" id="{1AEBCABA-48B3-22B7-E851-0F3E26051CF4}"/>
              </a:ext>
            </a:extLst>
          </p:cNvPr>
          <p:cNvSpPr txBox="1"/>
          <p:nvPr/>
        </p:nvSpPr>
        <p:spPr>
          <a:xfrm>
            <a:off x="6384975" y="64550"/>
            <a:ext cx="13560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Timeline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718808F-EB62-EB6A-2010-81C21FC17F59}"/>
              </a:ext>
            </a:extLst>
          </p:cNvPr>
          <p:cNvCxnSpPr/>
          <p:nvPr/>
        </p:nvCxnSpPr>
        <p:spPr>
          <a:xfrm rot="10800000">
            <a:off x="2909456" y="3294863"/>
            <a:ext cx="2592059" cy="4156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D00448B-0D2C-64E1-3BA9-4C7E9F58DF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17343" y="2728085"/>
            <a:ext cx="1345151" cy="423194"/>
          </a:xfrm>
          <a:prstGeom prst="bentConnector3">
            <a:avLst>
              <a:gd name="adj1" fmla="val 988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1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"/>
          </p:nvPr>
        </p:nvSpPr>
        <p:spPr>
          <a:xfrm>
            <a:off x="485875" y="1509475"/>
            <a:ext cx="8183700" cy="3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 Visualization: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Render 3D models for carts and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stations.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Show cart movement along predefined waypoints.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Production Line Representation: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Tap a station to view its description, image, or video.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cart’s speed is displayed above the cart, in meters per second.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Tracking Logic: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Carts are tracked by ID and follow a waypoint path.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expected\predicted time is calculated for when a cart is expected at its next station.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Alerts are displayed if a cart is late to a station.</a:t>
            </a:r>
            <a:endParaRPr sz="1400"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876</Words>
  <Application>Microsoft Office PowerPoint</Application>
  <PresentationFormat>‫הצגה על המסך (16:9)</PresentationFormat>
  <Paragraphs>173</Paragraphs>
  <Slides>21</Slides>
  <Notes>21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5" baseType="lpstr">
      <vt:lpstr>Raleway</vt:lpstr>
      <vt:lpstr>Arial</vt:lpstr>
      <vt:lpstr>Source Sans Pro</vt:lpstr>
      <vt:lpstr>Plum</vt:lpstr>
      <vt:lpstr>Production Line Augmented Reality Application</vt:lpstr>
      <vt:lpstr>Background</vt:lpstr>
      <vt:lpstr>The Challenge</vt:lpstr>
      <vt:lpstr>The Production Line (1/3)</vt:lpstr>
      <vt:lpstr>Machines</vt:lpstr>
      <vt:lpstr>Monitoring Equipment</vt:lpstr>
      <vt:lpstr>The Purpose Of The Application</vt:lpstr>
      <vt:lpstr>Engineering Process</vt:lpstr>
      <vt:lpstr>Functional Requirements</vt:lpstr>
      <vt:lpstr>Non-Functional Requirements</vt:lpstr>
      <vt:lpstr>Architecture</vt:lpstr>
      <vt:lpstr>Use Case Diagram</vt:lpstr>
      <vt:lpstr>Packages</vt:lpstr>
      <vt:lpstr>Sensor Data Sequence Diagram</vt:lpstr>
      <vt:lpstr>QR-Code Flowchart</vt:lpstr>
      <vt:lpstr>IMU Sensor Flowchart</vt:lpstr>
      <vt:lpstr>Expected achievements</vt:lpstr>
      <vt:lpstr>KPI Metrics</vt:lpstr>
      <vt:lpstr>Prototype 02-06-2025</vt:lpstr>
      <vt:lpstr>Prototype so far…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Line Augmented Reality Application</dc:title>
  <cp:lastModifiedBy>Shlomi</cp:lastModifiedBy>
  <cp:revision>12</cp:revision>
  <dcterms:modified xsi:type="dcterms:W3CDTF">2025-07-13T07:55:03Z</dcterms:modified>
</cp:coreProperties>
</file>